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57" r:id="rId4"/>
    <p:sldId id="261" r:id="rId5"/>
    <p:sldId id="258" r:id="rId6"/>
  </p:sldIdLst>
  <p:sldSz cx="9144000" cy="6858000" type="screen4x3"/>
  <p:notesSz cx="7019925" cy="9305925"/>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3" d="100"/>
          <a:sy n="73" d="100"/>
        </p:scale>
        <p:origin x="-1068"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2BBEE6-3EDD-2246-BADB-9BDA560A2109}" type="datetimeFigureOut">
              <a:rPr lang="en-US" smtClean="0"/>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1551367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2BBEE6-3EDD-2246-BADB-9BDA560A2109}" type="datetimeFigureOut">
              <a:rPr lang="en-US" smtClean="0"/>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4043591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2BBEE6-3EDD-2246-BADB-9BDA560A2109}" type="datetimeFigureOut">
              <a:rPr lang="en-US" smtClean="0"/>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1626000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2BBEE6-3EDD-2246-BADB-9BDA560A2109}" type="datetimeFigureOut">
              <a:rPr lang="en-US" smtClean="0"/>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3222457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2BBEE6-3EDD-2246-BADB-9BDA560A2109}" type="datetimeFigureOut">
              <a:rPr lang="en-US" smtClean="0"/>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93845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2BBEE6-3EDD-2246-BADB-9BDA560A2109}" type="datetimeFigureOut">
              <a:rPr lang="en-US" smtClean="0"/>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1952924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2BBEE6-3EDD-2246-BADB-9BDA560A2109}" type="datetimeFigureOut">
              <a:rPr lang="en-US" smtClean="0"/>
              <a:t>5/22/2014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1162284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2BBEE6-3EDD-2246-BADB-9BDA560A2109}" type="datetimeFigureOut">
              <a:rPr lang="en-US" smtClean="0"/>
              <a:t>5/22/2014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2683576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2BBEE6-3EDD-2246-BADB-9BDA560A2109}" type="datetimeFigureOut">
              <a:rPr lang="en-US" smtClean="0"/>
              <a:t>5/22/2014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3274538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2BBEE6-3EDD-2246-BADB-9BDA560A2109}" type="datetimeFigureOut">
              <a:rPr lang="en-US" smtClean="0"/>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164915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2BBEE6-3EDD-2246-BADB-9BDA560A2109}" type="datetimeFigureOut">
              <a:rPr lang="en-US" smtClean="0"/>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13A4A4-A097-634B-B681-F7CB5BBB8C34}" type="slidenum">
              <a:rPr lang="en-US" smtClean="0"/>
              <a:t>‹#›</a:t>
            </a:fld>
            <a:endParaRPr lang="en-US"/>
          </a:p>
        </p:txBody>
      </p:sp>
    </p:spTree>
    <p:extLst>
      <p:ext uri="{BB962C8B-B14F-4D97-AF65-F5344CB8AC3E}">
        <p14:creationId xmlns:p14="http://schemas.microsoft.com/office/powerpoint/2010/main" val="4228257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BBEE6-3EDD-2246-BADB-9BDA560A2109}" type="datetimeFigureOut">
              <a:rPr lang="en-US" smtClean="0"/>
              <a:t>5/22/2014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3A4A4-A097-634B-B681-F7CB5BBB8C34}" type="slidenum">
              <a:rPr lang="en-US" smtClean="0"/>
              <a:t>‹#›</a:t>
            </a:fld>
            <a:endParaRPr lang="en-US"/>
          </a:p>
        </p:txBody>
      </p:sp>
    </p:spTree>
    <p:extLst>
      <p:ext uri="{BB962C8B-B14F-4D97-AF65-F5344CB8AC3E}">
        <p14:creationId xmlns:p14="http://schemas.microsoft.com/office/powerpoint/2010/main" val="3030588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866259820"/>
              </p:ext>
            </p:extLst>
          </p:nvPr>
        </p:nvGraphicFramePr>
        <p:xfrm>
          <a:off x="497466" y="1302035"/>
          <a:ext cx="8229600" cy="5352170"/>
        </p:xfrm>
        <a:graphic>
          <a:graphicData uri="http://schemas.openxmlformats.org/drawingml/2006/table">
            <a:tbl>
              <a:tblPr firstRow="1" bandRow="1">
                <a:tableStyleId>{5940675A-B579-460E-94D1-54222C63F5DA}</a:tableStyleId>
              </a:tblPr>
              <a:tblGrid>
                <a:gridCol w="655021"/>
                <a:gridCol w="1317960"/>
                <a:gridCol w="6256619"/>
              </a:tblGrid>
              <a:tr h="1291408">
                <a:tc gridSpan="3">
                  <a:txBody>
                    <a:bodyPr/>
                    <a:lstStyle/>
                    <a:p>
                      <a:r>
                        <a:rPr lang="en-US" dirty="0" smtClean="0"/>
                        <a:t>2.1.1</a:t>
                      </a:r>
                      <a:r>
                        <a:rPr lang="en-US" baseline="0" dirty="0" smtClean="0"/>
                        <a:t> Align the Division’s assessment matrix to the LLC.</a:t>
                      </a:r>
                    </a:p>
                    <a:p>
                      <a:r>
                        <a:rPr lang="en-US" baseline="0" dirty="0" smtClean="0"/>
                        <a:t>2.1.2 Develop rubrics for LLC.</a:t>
                      </a:r>
                    </a:p>
                    <a:p>
                      <a:r>
                        <a:rPr lang="en-US" baseline="0" dirty="0" smtClean="0"/>
                        <a:t>2.1.3 Define elements/expectations/procedures for student portfolio.</a:t>
                      </a:r>
                      <a:endParaRPr lang="en-US" dirty="0"/>
                    </a:p>
                  </a:txBody>
                  <a:tcPr>
                    <a:solidFill>
                      <a:schemeClr val="accent5">
                        <a:lumMod val="40000"/>
                        <a:lumOff val="60000"/>
                      </a:schemeClr>
                    </a:solidFill>
                  </a:tcPr>
                </a:tc>
                <a:tc hMerge="1">
                  <a:txBody>
                    <a:bodyPr/>
                    <a:lstStyle/>
                    <a:p>
                      <a:endParaRPr lang="en-US" dirty="0"/>
                    </a:p>
                  </a:txBody>
                  <a:tcPr>
                    <a:solidFill>
                      <a:schemeClr val="accent5">
                        <a:lumMod val="40000"/>
                        <a:lumOff val="60000"/>
                      </a:schemeClr>
                    </a:solidFill>
                  </a:tcPr>
                </a:tc>
                <a:tc hMerge="1">
                  <a:txBody>
                    <a:bodyPr/>
                    <a:lstStyle/>
                    <a:p>
                      <a:endParaRPr lang="en-US" dirty="0"/>
                    </a:p>
                  </a:txBody>
                  <a:tcPr/>
                </a:tc>
              </a:tr>
              <a:tr h="817892">
                <a:tc>
                  <a:txBody>
                    <a:bodyPr/>
                    <a:lstStyle/>
                    <a:p>
                      <a:endParaRPr lang="en-US" sz="1600" dirty="0"/>
                    </a:p>
                  </a:txBody>
                  <a:tcPr/>
                </a:tc>
                <a:tc>
                  <a:txBody>
                    <a:bodyPr/>
                    <a:lstStyle/>
                    <a:p>
                      <a:r>
                        <a:rPr lang="en-US" sz="1600" dirty="0" smtClean="0"/>
                        <a:t>13/14</a:t>
                      </a:r>
                      <a:r>
                        <a:rPr lang="en-US" sz="1600" baseline="0" dirty="0" smtClean="0"/>
                        <a:t> MID</a:t>
                      </a:r>
                      <a:endParaRPr lang="en-US" sz="1600" dirty="0"/>
                    </a:p>
                  </a:txBody>
                  <a:tcPr/>
                </a:tc>
                <a:tc>
                  <a:txBody>
                    <a:bodyPr/>
                    <a:lstStyle/>
                    <a:p>
                      <a:r>
                        <a:rPr lang="en-US" sz="1600" dirty="0" smtClean="0"/>
                        <a:t>Performance tasks for LLCs</a:t>
                      </a:r>
                      <a:r>
                        <a:rPr lang="en-US" sz="1600" baseline="0" dirty="0" smtClean="0"/>
                        <a:t> have been vetted.</a:t>
                      </a:r>
                    </a:p>
                    <a:p>
                      <a:r>
                        <a:rPr lang="en-US" sz="1600" dirty="0" smtClean="0"/>
                        <a:t>Vertical teams &amp; coaches developing rubrics for LLC Performance Tasks.</a:t>
                      </a:r>
                      <a:endParaRPr lang="en-US" sz="1600" dirty="0"/>
                    </a:p>
                  </a:txBody>
                  <a:tcPr/>
                </a:tc>
              </a:tr>
              <a:tr h="2195394">
                <a:tc>
                  <a:txBody>
                    <a:bodyPr/>
                    <a:lstStyle/>
                    <a:p>
                      <a:endParaRPr lang="en-US" sz="1600" dirty="0"/>
                    </a:p>
                  </a:txBody>
                  <a:tcPr/>
                </a:tc>
                <a:tc>
                  <a:txBody>
                    <a:bodyPr/>
                    <a:lstStyle/>
                    <a:p>
                      <a:r>
                        <a:rPr lang="en-US" sz="1600" dirty="0" smtClean="0"/>
                        <a:t>13/14</a:t>
                      </a:r>
                      <a:r>
                        <a:rPr lang="en-US" sz="1600" baseline="0" dirty="0" smtClean="0"/>
                        <a:t> EOY</a:t>
                      </a:r>
                      <a:endParaRPr lang="en-US" sz="1600" dirty="0"/>
                    </a:p>
                  </a:txBody>
                  <a:tcPr/>
                </a:tc>
                <a:tc>
                  <a:txBody>
                    <a:bodyPr/>
                    <a:lstStyle/>
                    <a:p>
                      <a:r>
                        <a:rPr lang="en-US" sz="1600" dirty="0" smtClean="0"/>
                        <a:t>LLC Rubrics have been developed. </a:t>
                      </a:r>
                      <a:endParaRPr lang="en-US" sz="1600" baseline="0" dirty="0" smtClean="0"/>
                    </a:p>
                    <a:p>
                      <a:r>
                        <a:rPr lang="en-US" sz="1600" baseline="0" dirty="0" smtClean="0"/>
                        <a:t>The CAI team will score all performance standards administered this school year. </a:t>
                      </a:r>
                    </a:p>
                    <a:p>
                      <a:r>
                        <a:rPr lang="en-US" sz="1600" baseline="0" dirty="0" smtClean="0"/>
                        <a:t>Following CAI 2014, base line data for student progress on LLC will be available and should be ready for reporting this fall as part of the State of Division Report.</a:t>
                      </a:r>
                      <a:endParaRPr lang="en-US" sz="1600" dirty="0"/>
                    </a:p>
                  </a:txBody>
                  <a:tcPr/>
                </a:tc>
              </a:tr>
              <a:tr h="523738">
                <a:tc>
                  <a:txBody>
                    <a:bodyPr/>
                    <a:lstStyle/>
                    <a:p>
                      <a:endParaRPr lang="en-US" sz="1600" dirty="0"/>
                    </a:p>
                  </a:txBody>
                  <a:tcPr/>
                </a:tc>
                <a:tc>
                  <a:txBody>
                    <a:bodyPr/>
                    <a:lstStyle/>
                    <a:p>
                      <a:r>
                        <a:rPr lang="en-US" sz="1600" dirty="0" smtClean="0"/>
                        <a:t>14/15</a:t>
                      </a:r>
                      <a:r>
                        <a:rPr lang="en-US" sz="1600" baseline="0" dirty="0" smtClean="0"/>
                        <a:t> MID</a:t>
                      </a:r>
                      <a:endParaRPr lang="en-US" sz="1600" dirty="0"/>
                    </a:p>
                  </a:txBody>
                  <a:tcPr/>
                </a:tc>
                <a:tc>
                  <a:txBody>
                    <a:bodyPr/>
                    <a:lstStyle/>
                    <a:p>
                      <a:endParaRPr lang="en-US" sz="1600" dirty="0"/>
                    </a:p>
                  </a:txBody>
                  <a:tcPr/>
                </a:tc>
              </a:tr>
              <a:tr h="523738">
                <a:tc>
                  <a:txBody>
                    <a:bodyPr/>
                    <a:lstStyle/>
                    <a:p>
                      <a:endParaRPr lang="en-US" sz="1600" dirty="0"/>
                    </a:p>
                  </a:txBody>
                  <a:tcPr/>
                </a:tc>
                <a:tc>
                  <a:txBody>
                    <a:bodyPr/>
                    <a:lstStyle/>
                    <a:p>
                      <a:r>
                        <a:rPr lang="en-US" sz="1600" dirty="0" smtClean="0"/>
                        <a:t>14/15</a:t>
                      </a:r>
                      <a:r>
                        <a:rPr lang="en-US" sz="1600" baseline="0" dirty="0" smtClean="0"/>
                        <a:t> EOY</a:t>
                      </a:r>
                      <a:endParaRPr lang="en-US" sz="1600" dirty="0"/>
                    </a:p>
                  </a:txBody>
                  <a:tcPr/>
                </a:tc>
                <a:tc>
                  <a:txBody>
                    <a:bodyPr/>
                    <a:lstStyle/>
                    <a:p>
                      <a:endParaRPr lang="en-US" sz="1600" dirty="0"/>
                    </a:p>
                  </a:txBody>
                  <a:tcPr/>
                </a:tc>
              </a:tr>
            </a:tbl>
          </a:graphicData>
        </a:graphic>
      </p:graphicFrame>
      <p:sp>
        <p:nvSpPr>
          <p:cNvPr id="5" name="Rounded Rectangle 4"/>
          <p:cNvSpPr/>
          <p:nvPr/>
        </p:nvSpPr>
        <p:spPr>
          <a:xfrm>
            <a:off x="342191" y="160510"/>
            <a:ext cx="8384875" cy="968556"/>
          </a:xfrm>
          <a:prstGeom prst="roundRect">
            <a:avLst/>
          </a:prstGeom>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2.1 Define and communicate the Division’s specific measures (Performance Tasks) for mastery of lifelong-learning competencies and student success.</a:t>
            </a:r>
            <a:endParaRPr lang="en-US" sz="140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30" y="2402172"/>
            <a:ext cx="318368" cy="30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55" y="2902235"/>
            <a:ext cx="318368" cy="30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3915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99015"/>
            <a:ext cx="8229600" cy="1143000"/>
          </a:xfrm>
        </p:spPr>
        <p:txBody>
          <a:bodyPr>
            <a:normAutofit fontScale="90000"/>
          </a:bodyPr>
          <a:lstStyle/>
          <a:p>
            <a:r>
              <a:rPr lang="en-US" b="1" dirty="0" smtClean="0"/>
              <a:t>OUR GOAL</a:t>
            </a:r>
            <a:br>
              <a:rPr lang="en-US" b="1" dirty="0" smtClean="0"/>
            </a:br>
            <a:r>
              <a:rPr lang="en-US" dirty="0" smtClean="0"/>
              <a:t/>
            </a:r>
            <a:br>
              <a:rPr lang="en-US" dirty="0" smtClean="0"/>
            </a:br>
            <a:r>
              <a:rPr lang="en-US" dirty="0" smtClean="0"/>
              <a:t>All </a:t>
            </a:r>
            <a:r>
              <a:rPr lang="en-US" i="1" dirty="0" smtClean="0"/>
              <a:t>Albemarle County Public Schools </a:t>
            </a:r>
            <a:r>
              <a:rPr lang="en-US" dirty="0" smtClean="0"/>
              <a:t>students will graduate having actively mastered the lifelong‐learning skills they need to succeed as 21st century learners, workers and citizens.</a:t>
            </a:r>
            <a:br>
              <a:rPr lang="en-US" dirty="0" smtClean="0"/>
            </a:br>
            <a:endParaRPr lang="en-US" dirty="0"/>
          </a:p>
        </p:txBody>
      </p:sp>
    </p:spTree>
    <p:extLst>
      <p:ext uri="{BB962C8B-B14F-4D97-AF65-F5344CB8AC3E}">
        <p14:creationId xmlns:p14="http://schemas.microsoft.com/office/powerpoint/2010/main" val="1765880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923" y="628853"/>
            <a:ext cx="8831344" cy="4708981"/>
          </a:xfrm>
          <a:prstGeom prst="rect">
            <a:avLst/>
          </a:prstGeom>
        </p:spPr>
        <p:txBody>
          <a:bodyPr wrap="square">
            <a:spAutoFit/>
          </a:bodyPr>
          <a:lstStyle/>
          <a:p>
            <a:r>
              <a:rPr lang="en-US" sz="2000" b="1" dirty="0" smtClean="0"/>
              <a:t>EVALUATION PROCESS</a:t>
            </a:r>
          </a:p>
          <a:p>
            <a:endParaRPr lang="en-US" sz="2000" dirty="0" smtClean="0"/>
          </a:p>
          <a:p>
            <a:r>
              <a:rPr lang="en-US" sz="2000" dirty="0" smtClean="0"/>
              <a:t>Using the following rating scale and evidence providing support of the priority, provide a rating to evaluate progress of meeting each priority.  </a:t>
            </a:r>
          </a:p>
          <a:p>
            <a:endParaRPr lang="en-US" sz="2000" dirty="0" smtClean="0"/>
          </a:p>
          <a:p>
            <a:r>
              <a:rPr lang="en-US" sz="2000" dirty="0" smtClean="0"/>
              <a:t>5. 	Results Show </a:t>
            </a:r>
            <a:r>
              <a:rPr lang="en-US" sz="2000" b="1" dirty="0" smtClean="0"/>
              <a:t>Transformation/Innovation</a:t>
            </a:r>
            <a:r>
              <a:rPr lang="en-US" sz="2000" dirty="0" smtClean="0"/>
              <a:t> of the Priority across the Division: 	Strong evidence exists that the division has implemented the core of its vision, 	goal, and this priority. Evidence also exists that these efforts are supporting 	desired changes that lead to achievement of learning outcomes. The division is 	experiencing a demonstrable change in teaching and learning outcomes as a 	result of this priority.</a:t>
            </a:r>
          </a:p>
          <a:p>
            <a:endParaRPr lang="en-US" sz="2000" i="1" dirty="0" smtClean="0"/>
          </a:p>
          <a:p>
            <a:r>
              <a:rPr lang="en-US" i="1" dirty="0"/>
              <a:t>	</a:t>
            </a:r>
            <a:r>
              <a:rPr lang="en-US" i="1" dirty="0" smtClean="0"/>
              <a:t>Evidence of Impact – student performance task/learning scores demonstrate 	excellence as an example. </a:t>
            </a:r>
            <a:endParaRPr lang="en-US" dirty="0" smtClean="0"/>
          </a:p>
          <a:p>
            <a:endParaRPr lang="en-US" sz="2000" dirty="0"/>
          </a:p>
        </p:txBody>
      </p:sp>
    </p:spTree>
    <p:extLst>
      <p:ext uri="{BB962C8B-B14F-4D97-AF65-F5344CB8AC3E}">
        <p14:creationId xmlns:p14="http://schemas.microsoft.com/office/powerpoint/2010/main" val="920945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923" y="628853"/>
            <a:ext cx="8831344" cy="8617744"/>
          </a:xfrm>
          <a:prstGeom prst="rect">
            <a:avLst/>
          </a:prstGeom>
        </p:spPr>
        <p:txBody>
          <a:bodyPr wrap="square">
            <a:spAutoFit/>
          </a:bodyPr>
          <a:lstStyle/>
          <a:p>
            <a:r>
              <a:rPr lang="en-US" sz="2000" dirty="0" smtClean="0"/>
              <a:t>4. 	Results Show </a:t>
            </a:r>
            <a:r>
              <a:rPr lang="en-US" sz="2000" b="1" dirty="0" smtClean="0"/>
              <a:t>Integration of the Priority </a:t>
            </a:r>
            <a:r>
              <a:rPr lang="en-US" sz="2000" dirty="0" smtClean="0"/>
              <a:t>Across the Division: Considerable 	evidence exists for attention to the priority both in terms of outputs for 	teaching and learning and for operations (transportation, human resources, 	facilities planning and service, food services, etc.). Implementation of the 	division’s vision through purposeful, systemic implementation of this priority is 	well documented. </a:t>
            </a:r>
          </a:p>
          <a:p>
            <a:endParaRPr lang="en-US" sz="2000" dirty="0"/>
          </a:p>
          <a:p>
            <a:r>
              <a:rPr lang="en-US" sz="2000" i="1" dirty="0" smtClean="0"/>
              <a:t>	</a:t>
            </a:r>
            <a:r>
              <a:rPr lang="en-US" i="1" dirty="0" smtClean="0"/>
              <a:t>Evidence of Output- progress shown towards achievement of the priority – 	performance learning/task data is being collected and scored</a:t>
            </a:r>
          </a:p>
          <a:p>
            <a:endParaRPr lang="en-US" sz="2000" i="1" dirty="0"/>
          </a:p>
          <a:p>
            <a:r>
              <a:rPr lang="en-US" sz="2000" dirty="0"/>
              <a:t>3. </a:t>
            </a:r>
            <a:r>
              <a:rPr lang="en-US" sz="2000" dirty="0" smtClean="0"/>
              <a:t>	Results </a:t>
            </a:r>
            <a:r>
              <a:rPr lang="en-US" sz="2000" dirty="0"/>
              <a:t>Show Application of the Priority Across the Division: Considerable </a:t>
            </a:r>
            <a:r>
              <a:rPr lang="en-US" sz="2000" dirty="0" smtClean="0"/>
              <a:t>	evidence </a:t>
            </a:r>
            <a:r>
              <a:rPr lang="en-US" sz="2000" dirty="0"/>
              <a:t>of attention exists for this priority, particularly in the area of </a:t>
            </a:r>
            <a:r>
              <a:rPr lang="en-US" sz="2000" b="1" dirty="0"/>
              <a:t>planning </a:t>
            </a:r>
            <a:r>
              <a:rPr lang="en-US" sz="2000" b="1" dirty="0" smtClean="0"/>
              <a:t>	for </a:t>
            </a:r>
            <a:r>
              <a:rPr lang="en-US" sz="2000" b="1" dirty="0"/>
              <a:t>student learning outcomes</a:t>
            </a:r>
            <a:r>
              <a:rPr lang="en-US" sz="2000" dirty="0"/>
              <a:t>. There appears to be a foundation of </a:t>
            </a:r>
            <a:r>
              <a:rPr lang="en-US" sz="2000" b="1" dirty="0"/>
              <a:t>broad </a:t>
            </a:r>
            <a:r>
              <a:rPr lang="en-US" sz="2000" b="1" dirty="0" smtClean="0"/>
              <a:t>	implementation </a:t>
            </a:r>
            <a:r>
              <a:rPr lang="en-US" sz="2000" b="1" dirty="0"/>
              <a:t>and execution</a:t>
            </a:r>
            <a:r>
              <a:rPr lang="en-US" sz="2000" dirty="0"/>
              <a:t> through inputs that will impact teaching and </a:t>
            </a:r>
            <a:r>
              <a:rPr lang="en-US" sz="2000" dirty="0" smtClean="0"/>
              <a:t>	learning </a:t>
            </a:r>
            <a:r>
              <a:rPr lang="en-US" sz="2000" dirty="0"/>
              <a:t>outcomes. </a:t>
            </a:r>
          </a:p>
          <a:p>
            <a:endParaRPr lang="en-US" sz="2000" i="1" dirty="0" smtClean="0"/>
          </a:p>
          <a:p>
            <a:r>
              <a:rPr lang="en-US" sz="2000" i="1" dirty="0"/>
              <a:t>	</a:t>
            </a:r>
            <a:r>
              <a:rPr lang="en-US" i="1" dirty="0" smtClean="0"/>
              <a:t>Evidence </a:t>
            </a:r>
            <a:r>
              <a:rPr lang="en-US" i="1" dirty="0"/>
              <a:t>of Input affecting whole division – increase likelihood of achieving </a:t>
            </a:r>
            <a:r>
              <a:rPr lang="en-US" i="1" dirty="0" smtClean="0"/>
              <a:t>expected 	outputs </a:t>
            </a:r>
            <a:r>
              <a:rPr lang="en-US" i="1" dirty="0"/>
              <a:t>–professional work and development related to performance </a:t>
            </a:r>
            <a:r>
              <a:rPr lang="en-US" i="1" dirty="0" smtClean="0"/>
              <a:t>task/learning 	applications </a:t>
            </a:r>
            <a:r>
              <a:rPr lang="en-US" i="1" dirty="0"/>
              <a:t>has occurred with consistency across division as </a:t>
            </a:r>
            <a:r>
              <a:rPr lang="en-US" i="1" dirty="0" smtClean="0"/>
              <a:t>example </a:t>
            </a:r>
            <a:endParaRPr lang="en-US" i="1" dirty="0"/>
          </a:p>
          <a:p>
            <a:endParaRPr lang="en-US" sz="2000" i="1" dirty="0" smtClean="0"/>
          </a:p>
          <a:p>
            <a:endParaRPr lang="en-US" sz="2000" i="1" dirty="0"/>
          </a:p>
          <a:p>
            <a:endParaRPr lang="en-US" sz="2000" i="1" dirty="0" smtClean="0"/>
          </a:p>
          <a:p>
            <a:endParaRPr lang="en-US" sz="2000" i="1" dirty="0"/>
          </a:p>
          <a:p>
            <a:endParaRPr lang="en-US" sz="2000" i="1" dirty="0" smtClean="0"/>
          </a:p>
          <a:p>
            <a:endParaRPr lang="en-US" sz="2000" i="1" dirty="0"/>
          </a:p>
          <a:p>
            <a:endParaRPr lang="en-US" sz="2000" i="1" dirty="0" smtClean="0"/>
          </a:p>
          <a:p>
            <a:endParaRPr lang="en-US" sz="2000" dirty="0"/>
          </a:p>
        </p:txBody>
      </p:sp>
    </p:spTree>
    <p:extLst>
      <p:ext uri="{BB962C8B-B14F-4D97-AF65-F5344CB8AC3E}">
        <p14:creationId xmlns:p14="http://schemas.microsoft.com/office/powerpoint/2010/main" val="1052607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500" y="-5272794"/>
            <a:ext cx="11852086" cy="369332"/>
          </a:xfrm>
          <a:prstGeom prst="rect">
            <a:avLst/>
          </a:prstGeom>
        </p:spPr>
        <p:txBody>
          <a:bodyPr wrap="square">
            <a:spAutoFit/>
          </a:bodyPr>
          <a:lstStyle/>
          <a:p>
            <a:r>
              <a:rPr lang="en-US" i="1" dirty="0" smtClean="0"/>
              <a:t>() </a:t>
            </a:r>
            <a:endParaRPr lang="en-US" dirty="0"/>
          </a:p>
        </p:txBody>
      </p:sp>
      <p:sp>
        <p:nvSpPr>
          <p:cNvPr id="5" name="Rectangle 4"/>
          <p:cNvSpPr/>
          <p:nvPr/>
        </p:nvSpPr>
        <p:spPr>
          <a:xfrm>
            <a:off x="216311" y="1012724"/>
            <a:ext cx="8927689" cy="4739759"/>
          </a:xfrm>
          <a:prstGeom prst="rect">
            <a:avLst/>
          </a:prstGeom>
        </p:spPr>
        <p:txBody>
          <a:bodyPr wrap="square">
            <a:spAutoFit/>
          </a:bodyPr>
          <a:lstStyle/>
          <a:p>
            <a:r>
              <a:rPr lang="en-US" sz="2000" dirty="0" smtClean="0"/>
              <a:t>2</a:t>
            </a:r>
            <a:r>
              <a:rPr lang="en-US" sz="2000" dirty="0"/>
              <a:t>. </a:t>
            </a:r>
            <a:r>
              <a:rPr lang="en-US" sz="2000" dirty="0" smtClean="0"/>
              <a:t>	Results </a:t>
            </a:r>
            <a:r>
              <a:rPr lang="en-US" sz="2000" dirty="0"/>
              <a:t>Show Development of the Priority Across the Division: Adequate </a:t>
            </a:r>
            <a:r>
              <a:rPr lang="en-US" sz="2000" dirty="0" smtClean="0"/>
              <a:t>	evidence </a:t>
            </a:r>
            <a:r>
              <a:rPr lang="en-US" sz="2000" dirty="0"/>
              <a:t>of attention exists for this priority, particularly in the area of planning </a:t>
            </a:r>
            <a:r>
              <a:rPr lang="en-US" sz="2000" dirty="0" smtClean="0"/>
              <a:t>	for </a:t>
            </a:r>
            <a:r>
              <a:rPr lang="en-US" sz="2000" dirty="0"/>
              <a:t>student learning outcomes. There appears to be a foundation of </a:t>
            </a:r>
            <a:r>
              <a:rPr lang="en-US" sz="2000" b="1" dirty="0"/>
              <a:t>variable </a:t>
            </a:r>
            <a:r>
              <a:rPr lang="en-US" sz="2000" b="1" dirty="0" smtClean="0"/>
              <a:t>	implementation </a:t>
            </a:r>
            <a:r>
              <a:rPr lang="en-US" sz="2000" b="1" dirty="0"/>
              <a:t>and execution</a:t>
            </a:r>
            <a:r>
              <a:rPr lang="en-US" sz="2000" dirty="0"/>
              <a:t> across the division through inputs that will </a:t>
            </a:r>
            <a:r>
              <a:rPr lang="en-US" sz="2000" dirty="0" smtClean="0"/>
              <a:t>	impact </a:t>
            </a:r>
            <a:r>
              <a:rPr lang="en-US" sz="2000" dirty="0"/>
              <a:t>teaching and learning outcomes. </a:t>
            </a:r>
          </a:p>
          <a:p>
            <a:endParaRPr lang="en-US" sz="2000" i="1" dirty="0"/>
          </a:p>
          <a:p>
            <a:r>
              <a:rPr lang="en-US" sz="2000" i="1" dirty="0"/>
              <a:t>	</a:t>
            </a:r>
            <a:r>
              <a:rPr lang="en-US" i="1" dirty="0" smtClean="0"/>
              <a:t>Evidence </a:t>
            </a:r>
            <a:r>
              <a:rPr lang="en-US" i="1" dirty="0"/>
              <a:t>of Input – increase likelihood of achieving expected </a:t>
            </a:r>
            <a:r>
              <a:rPr lang="en-US" i="1" dirty="0" smtClean="0"/>
              <a:t>outputs affected some in 	the division – professional work and development related to performance 	task/learning 	applications has occurred with inconsistency across division.</a:t>
            </a:r>
          </a:p>
          <a:p>
            <a:endParaRPr lang="en-US" i="1" dirty="0"/>
          </a:p>
          <a:p>
            <a:pPr marL="457200" indent="-457200">
              <a:buAutoNum type="arabicPeriod"/>
            </a:pPr>
            <a:r>
              <a:rPr lang="en-US" dirty="0"/>
              <a:t>Results Show Absence of Development of this Priority Across the Division: Evidence does not exists to indicate systemic attention to planning or execution for this priority across the Division that will impact teaching and learning outcomes.  </a:t>
            </a:r>
          </a:p>
          <a:p>
            <a:pPr marL="457200" indent="-457200">
              <a:buAutoNum type="arabicPeriod"/>
            </a:pPr>
            <a:endParaRPr lang="en-US" dirty="0"/>
          </a:p>
          <a:p>
            <a:r>
              <a:rPr lang="en-US" i="1" dirty="0" smtClean="0"/>
              <a:t>	No evidence</a:t>
            </a:r>
            <a:endParaRPr lang="en-US" dirty="0"/>
          </a:p>
          <a:p>
            <a:endParaRPr lang="en-US" dirty="0"/>
          </a:p>
        </p:txBody>
      </p:sp>
    </p:spTree>
    <p:extLst>
      <p:ext uri="{BB962C8B-B14F-4D97-AF65-F5344CB8AC3E}">
        <p14:creationId xmlns:p14="http://schemas.microsoft.com/office/powerpoint/2010/main" val="2555090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 - &amp;quot;OUR GOAL  All Albemarle County Public Schools students will graduate having actively mastered the lifelong‐learning&quot;/&gt;&lt;property id=&quot;20307&quot; value=&quot;259&quot;/&gt;&lt;/object&gt;&lt;object type=&quot;3&quot; unique_id=&quot;10005&quot;&gt;&lt;property id=&quot;20148&quot; value=&quot;5&quot;/&gt;&lt;property id=&quot;20300&quot; value=&quot;Slide 3&quot;/&gt;&lt;property id=&quot;20307&quot; value=&quot;257&quot;/&gt;&lt;/object&gt;&lt;object type=&quot;3&quot; unique_id=&quot;10006&quot;&gt;&lt;property id=&quot;20148&quot; value=&quot;5&quot;/&gt;&lt;property id=&quot;20300&quot; value=&quot;Slide 5&quot;/&gt;&lt;property id=&quot;20307&quot; value=&quot;258&quot;/&gt;&lt;/object&gt;&lt;object type=&quot;3&quot; unique_id=&quot;10015&quot;&gt;&lt;property id=&quot;20148&quot; value=&quot;5&quot;/&gt;&lt;property id=&quot;20300&quot; value=&quot;Slide 4&quot;/&gt;&lt;property id=&quot;20307&quot; value=&quot;261&quot;/&gt;&lt;/object&gt;&lt;/object&gt;&lt;object type=&quot;8&quot; unique_id=&quot;10014&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TotalTime>
  <Words>157</Words>
  <Application>Microsoft Office PowerPoint</Application>
  <PresentationFormat>On-screen Show (4:3)</PresentationFormat>
  <Paragraphs>42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OUR GOAL  All Albemarle County Public Schools students will graduate having actively mastered the lifelong‐learning skills they need to succeed as 21st century learners, workers and citizens.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 Moran</dc:creator>
  <cp:lastModifiedBy>Office of Technology</cp:lastModifiedBy>
  <cp:revision>6</cp:revision>
  <cp:lastPrinted>2014-05-22T21:27:10Z</cp:lastPrinted>
  <dcterms:created xsi:type="dcterms:W3CDTF">2014-05-22T20:58:55Z</dcterms:created>
  <dcterms:modified xsi:type="dcterms:W3CDTF">2014-05-22T22:03:20Z</dcterms:modified>
</cp:coreProperties>
</file>